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11328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122"/>
    <a:srgbClr val="FFC227"/>
    <a:srgbClr val="89ECAE"/>
    <a:srgbClr val="A6EC90"/>
    <a:srgbClr val="F1F2E2"/>
    <a:srgbClr val="F2F2EB"/>
    <a:srgbClr val="7B6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/>
    <p:restoredTop sz="94706"/>
  </p:normalViewPr>
  <p:slideViewPr>
    <p:cSldViewPr snapToGrid="0" snapToObjects="1">
      <p:cViewPr varScale="1">
        <p:scale>
          <a:sx n="95" d="100"/>
          <a:sy n="95" d="100"/>
        </p:scale>
        <p:origin x="192" y="400"/>
      </p:cViewPr>
      <p:guideLst>
        <p:guide orient="horz" pos="2160"/>
        <p:guide pos="35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225B0-A783-CB46-8127-8533FE29E02D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1143000"/>
            <a:ext cx="5099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DF76-770E-F243-BF0D-E75D4FCD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DF76-770E-F243-BF0D-E75D4FCD1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3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DF76-770E-F243-BF0D-E75D4FCD1D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DF76-770E-F243-BF0D-E75D4FCD1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050" y="1122363"/>
            <a:ext cx="8496300" cy="2387600"/>
          </a:xfrm>
        </p:spPr>
        <p:txBody>
          <a:bodyPr anchor="b"/>
          <a:lstStyle>
            <a:lvl1pPr algn="ctr"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050" y="3602038"/>
            <a:ext cx="8496300" cy="1655762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847" indent="0" algn="ctr">
              <a:buNone/>
              <a:defRPr sz="1858"/>
            </a:lvl2pPr>
            <a:lvl3pPr marL="849695" indent="0" algn="ctr">
              <a:buNone/>
              <a:defRPr sz="1673"/>
            </a:lvl3pPr>
            <a:lvl4pPr marL="1274542" indent="0" algn="ctr">
              <a:buNone/>
              <a:defRPr sz="1487"/>
            </a:lvl4pPr>
            <a:lvl5pPr marL="1699389" indent="0" algn="ctr">
              <a:buNone/>
              <a:defRPr sz="1487"/>
            </a:lvl5pPr>
            <a:lvl6pPr marL="2124237" indent="0" algn="ctr">
              <a:buNone/>
              <a:defRPr sz="1487"/>
            </a:lvl6pPr>
            <a:lvl7pPr marL="2549083" indent="0" algn="ctr">
              <a:buNone/>
              <a:defRPr sz="1487"/>
            </a:lvl7pPr>
            <a:lvl8pPr marL="2973931" indent="0" algn="ctr">
              <a:buNone/>
              <a:defRPr sz="1487"/>
            </a:lvl8pPr>
            <a:lvl9pPr marL="3398778" indent="0" algn="ctr">
              <a:buNone/>
              <a:defRPr sz="14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6887" y="365125"/>
            <a:ext cx="244268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8828" y="365125"/>
            <a:ext cx="7186454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9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28" y="1709741"/>
            <a:ext cx="9770745" cy="2852737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928" y="4589466"/>
            <a:ext cx="9770745" cy="1500187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1pPr>
            <a:lvl2pPr marL="424847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2pPr>
            <a:lvl3pPr marL="849695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27454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699389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124237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549083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297393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398778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8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8828" y="1825625"/>
            <a:ext cx="48145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5003" y="1825625"/>
            <a:ext cx="48145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8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03" y="365128"/>
            <a:ext cx="977074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303" y="1681163"/>
            <a:ext cx="4792443" cy="82391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47" indent="0">
              <a:buNone/>
              <a:defRPr sz="1858" b="1"/>
            </a:lvl2pPr>
            <a:lvl3pPr marL="849695" indent="0">
              <a:buNone/>
              <a:defRPr sz="1673" b="1"/>
            </a:lvl3pPr>
            <a:lvl4pPr marL="1274542" indent="0">
              <a:buNone/>
              <a:defRPr sz="1487" b="1"/>
            </a:lvl4pPr>
            <a:lvl5pPr marL="1699389" indent="0">
              <a:buNone/>
              <a:defRPr sz="1487" b="1"/>
            </a:lvl5pPr>
            <a:lvl6pPr marL="2124237" indent="0">
              <a:buNone/>
              <a:defRPr sz="1487" b="1"/>
            </a:lvl6pPr>
            <a:lvl7pPr marL="2549083" indent="0">
              <a:buNone/>
              <a:defRPr sz="1487" b="1"/>
            </a:lvl7pPr>
            <a:lvl8pPr marL="2973931" indent="0">
              <a:buNone/>
              <a:defRPr sz="1487" b="1"/>
            </a:lvl8pPr>
            <a:lvl9pPr marL="3398778" indent="0">
              <a:buNone/>
              <a:defRPr sz="14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303" y="2505075"/>
            <a:ext cx="479244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35003" y="1681163"/>
            <a:ext cx="4816046" cy="82391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47" indent="0">
              <a:buNone/>
              <a:defRPr sz="1858" b="1"/>
            </a:lvl2pPr>
            <a:lvl3pPr marL="849695" indent="0">
              <a:buNone/>
              <a:defRPr sz="1673" b="1"/>
            </a:lvl3pPr>
            <a:lvl4pPr marL="1274542" indent="0">
              <a:buNone/>
              <a:defRPr sz="1487" b="1"/>
            </a:lvl4pPr>
            <a:lvl5pPr marL="1699389" indent="0">
              <a:buNone/>
              <a:defRPr sz="1487" b="1"/>
            </a:lvl5pPr>
            <a:lvl6pPr marL="2124237" indent="0">
              <a:buNone/>
              <a:defRPr sz="1487" b="1"/>
            </a:lvl6pPr>
            <a:lvl7pPr marL="2549083" indent="0">
              <a:buNone/>
              <a:defRPr sz="1487" b="1"/>
            </a:lvl7pPr>
            <a:lvl8pPr marL="2973931" indent="0">
              <a:buNone/>
              <a:defRPr sz="1487" b="1"/>
            </a:lvl8pPr>
            <a:lvl9pPr marL="3398778" indent="0">
              <a:buNone/>
              <a:defRPr sz="14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35003" y="2505075"/>
            <a:ext cx="481604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2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03" y="457200"/>
            <a:ext cx="3653704" cy="1600200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045" y="987428"/>
            <a:ext cx="5735003" cy="4873625"/>
          </a:xfrm>
        </p:spPr>
        <p:txBody>
          <a:bodyPr/>
          <a:lstStyle>
            <a:lvl1pPr>
              <a:defRPr sz="2973"/>
            </a:lvl1pPr>
            <a:lvl2pPr>
              <a:defRPr sz="2602"/>
            </a:lvl2pPr>
            <a:lvl3pPr>
              <a:defRPr sz="2230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303" y="2057400"/>
            <a:ext cx="3653704" cy="3811588"/>
          </a:xfrm>
        </p:spPr>
        <p:txBody>
          <a:bodyPr/>
          <a:lstStyle>
            <a:lvl1pPr marL="0" indent="0">
              <a:buNone/>
              <a:defRPr sz="1487"/>
            </a:lvl1pPr>
            <a:lvl2pPr marL="424847" indent="0">
              <a:buNone/>
              <a:defRPr sz="1301"/>
            </a:lvl2pPr>
            <a:lvl3pPr marL="849695" indent="0">
              <a:buNone/>
              <a:defRPr sz="1115"/>
            </a:lvl3pPr>
            <a:lvl4pPr marL="1274542" indent="0">
              <a:buNone/>
              <a:defRPr sz="929"/>
            </a:lvl4pPr>
            <a:lvl5pPr marL="1699389" indent="0">
              <a:buNone/>
              <a:defRPr sz="929"/>
            </a:lvl5pPr>
            <a:lvl6pPr marL="2124237" indent="0">
              <a:buNone/>
              <a:defRPr sz="929"/>
            </a:lvl6pPr>
            <a:lvl7pPr marL="2549083" indent="0">
              <a:buNone/>
              <a:defRPr sz="929"/>
            </a:lvl7pPr>
            <a:lvl8pPr marL="2973931" indent="0">
              <a:buNone/>
              <a:defRPr sz="929"/>
            </a:lvl8pPr>
            <a:lvl9pPr marL="3398778" indent="0">
              <a:buNone/>
              <a:defRPr sz="92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1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03" y="457200"/>
            <a:ext cx="3653704" cy="1600200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16045" y="987428"/>
            <a:ext cx="5735003" cy="4873625"/>
          </a:xfrm>
        </p:spPr>
        <p:txBody>
          <a:bodyPr anchor="t"/>
          <a:lstStyle>
            <a:lvl1pPr marL="0" indent="0">
              <a:buNone/>
              <a:defRPr sz="2973"/>
            </a:lvl1pPr>
            <a:lvl2pPr marL="424847" indent="0">
              <a:buNone/>
              <a:defRPr sz="2602"/>
            </a:lvl2pPr>
            <a:lvl3pPr marL="849695" indent="0">
              <a:buNone/>
              <a:defRPr sz="2230"/>
            </a:lvl3pPr>
            <a:lvl4pPr marL="1274542" indent="0">
              <a:buNone/>
              <a:defRPr sz="1858"/>
            </a:lvl4pPr>
            <a:lvl5pPr marL="1699389" indent="0">
              <a:buNone/>
              <a:defRPr sz="1858"/>
            </a:lvl5pPr>
            <a:lvl6pPr marL="2124237" indent="0">
              <a:buNone/>
              <a:defRPr sz="1858"/>
            </a:lvl6pPr>
            <a:lvl7pPr marL="2549083" indent="0">
              <a:buNone/>
              <a:defRPr sz="1858"/>
            </a:lvl7pPr>
            <a:lvl8pPr marL="2973931" indent="0">
              <a:buNone/>
              <a:defRPr sz="1858"/>
            </a:lvl8pPr>
            <a:lvl9pPr marL="3398778" indent="0">
              <a:buNone/>
              <a:defRPr sz="18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0303" y="2057400"/>
            <a:ext cx="3653704" cy="3811588"/>
          </a:xfrm>
        </p:spPr>
        <p:txBody>
          <a:bodyPr/>
          <a:lstStyle>
            <a:lvl1pPr marL="0" indent="0">
              <a:buNone/>
              <a:defRPr sz="1487"/>
            </a:lvl1pPr>
            <a:lvl2pPr marL="424847" indent="0">
              <a:buNone/>
              <a:defRPr sz="1301"/>
            </a:lvl2pPr>
            <a:lvl3pPr marL="849695" indent="0">
              <a:buNone/>
              <a:defRPr sz="1115"/>
            </a:lvl3pPr>
            <a:lvl4pPr marL="1274542" indent="0">
              <a:buNone/>
              <a:defRPr sz="929"/>
            </a:lvl4pPr>
            <a:lvl5pPr marL="1699389" indent="0">
              <a:buNone/>
              <a:defRPr sz="929"/>
            </a:lvl5pPr>
            <a:lvl6pPr marL="2124237" indent="0">
              <a:buNone/>
              <a:defRPr sz="929"/>
            </a:lvl6pPr>
            <a:lvl7pPr marL="2549083" indent="0">
              <a:buNone/>
              <a:defRPr sz="929"/>
            </a:lvl7pPr>
            <a:lvl8pPr marL="2973931" indent="0">
              <a:buNone/>
              <a:defRPr sz="929"/>
            </a:lvl8pPr>
            <a:lvl9pPr marL="3398778" indent="0">
              <a:buNone/>
              <a:defRPr sz="92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2E2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8829" y="365128"/>
            <a:ext cx="97707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829" y="1825625"/>
            <a:ext cx="97707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8828" y="6356353"/>
            <a:ext cx="2548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2F6F-EA93-6A46-A626-33F29C2D8D42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2534" y="6356353"/>
            <a:ext cx="38233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0683" y="6356353"/>
            <a:ext cx="2548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3BC7-8E27-FD47-973C-B8FA94F6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49695" rtl="0" eaLnBrk="1" latinLnBrk="0" hangingPunct="1">
        <a:lnSpc>
          <a:spcPct val="90000"/>
        </a:lnSpc>
        <a:spcBef>
          <a:spcPct val="0"/>
        </a:spcBef>
        <a:buNone/>
        <a:defRPr sz="4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423" indent="-212423" algn="l" defTabSz="849695" rtl="0" eaLnBrk="1" latinLnBrk="0" hangingPunct="1">
        <a:lnSpc>
          <a:spcPct val="90000"/>
        </a:lnSpc>
        <a:spcBef>
          <a:spcPts val="929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1pPr>
      <a:lvl2pPr marL="637270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062119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86966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911812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36660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761508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186354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611201" indent="-212423" algn="l" defTabSz="849695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847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695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542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389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237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9083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3931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8778" algn="l" defTabSz="849695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A12BD5-C60E-E342-8630-1AEDA3729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637" y="6334342"/>
            <a:ext cx="1880553" cy="36480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1D70D9-BD88-C54A-A66C-487D360D5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85840"/>
              </p:ext>
            </p:extLst>
          </p:nvPr>
        </p:nvGraphicFramePr>
        <p:xfrm>
          <a:off x="1231640" y="1121905"/>
          <a:ext cx="9164095" cy="163249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79343">
                  <a:extLst>
                    <a:ext uri="{9D8B030D-6E8A-4147-A177-3AD203B41FA5}">
                      <a16:colId xmlns:a16="http://schemas.microsoft.com/office/drawing/2014/main" val="2936865474"/>
                    </a:ext>
                  </a:extLst>
                </a:gridCol>
                <a:gridCol w="3049966">
                  <a:extLst>
                    <a:ext uri="{9D8B030D-6E8A-4147-A177-3AD203B41FA5}">
                      <a16:colId xmlns:a16="http://schemas.microsoft.com/office/drawing/2014/main" val="1886930481"/>
                    </a:ext>
                  </a:extLst>
                </a:gridCol>
                <a:gridCol w="3534786">
                  <a:extLst>
                    <a:ext uri="{9D8B030D-6E8A-4147-A177-3AD203B41FA5}">
                      <a16:colId xmlns:a16="http://schemas.microsoft.com/office/drawing/2014/main" val="3390768549"/>
                    </a:ext>
                  </a:extLst>
                </a:gridCol>
              </a:tblGrid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レギュラーレッスン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9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価格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9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備考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9686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95870"/>
                  </a:ext>
                </a:extLst>
              </a:tr>
              <a:tr h="41013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レギュラー会員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¥ 10,000 / </a:t>
                      </a:r>
                      <a:r>
                        <a:rPr lang="ja-JP" altLang="en-US" sz="1600" dirty="0"/>
                        <a:t>月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96297" lvl="1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ja-JP" altLang="en-US" sz="1600" dirty="0"/>
                        <a:t>利用制限ナシ</a:t>
                      </a:r>
                      <a:endParaRPr lang="en-US" altLang="ja-JP" sz="1600" dirty="0"/>
                    </a:p>
                    <a:p>
                      <a:pPr marL="596297" lvl="1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ja-JP" altLang="en-US" sz="1600" dirty="0"/>
                        <a:t>土日ヨガイベント等での割引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50259"/>
                  </a:ext>
                </a:extLst>
              </a:tr>
              <a:tr h="58879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ビジター利用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¥ </a:t>
                      </a:r>
                      <a:r>
                        <a:rPr lang="en-US" sz="1600" dirty="0"/>
                        <a:t>3,000 / </a:t>
                      </a:r>
                      <a:r>
                        <a:rPr lang="ja-JP" altLang="en-US" sz="1600" dirty="0"/>
                        <a:t>回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6798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C5ECE8-CB4D-0F47-AFD6-868191B74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68731"/>
              </p:ext>
            </p:extLst>
          </p:nvPr>
        </p:nvGraphicFramePr>
        <p:xfrm>
          <a:off x="1231640" y="2846658"/>
          <a:ext cx="9168922" cy="157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343">
                  <a:extLst>
                    <a:ext uri="{9D8B030D-6E8A-4147-A177-3AD203B41FA5}">
                      <a16:colId xmlns:a16="http://schemas.microsoft.com/office/drawing/2014/main" val="2936865474"/>
                    </a:ext>
                  </a:extLst>
                </a:gridCol>
                <a:gridCol w="3049966">
                  <a:extLst>
                    <a:ext uri="{9D8B030D-6E8A-4147-A177-3AD203B41FA5}">
                      <a16:colId xmlns:a16="http://schemas.microsoft.com/office/drawing/2014/main" val="1886930481"/>
                    </a:ext>
                  </a:extLst>
                </a:gridCol>
                <a:gridCol w="3539613">
                  <a:extLst>
                    <a:ext uri="{9D8B030D-6E8A-4147-A177-3AD203B41FA5}">
                      <a16:colId xmlns:a16="http://schemas.microsoft.com/office/drawing/2014/main" val="3390768549"/>
                    </a:ext>
                  </a:extLst>
                </a:gridCol>
              </a:tblGrid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chemeClr val="bg1"/>
                          </a:solidFill>
                        </a:rPr>
                        <a:t>TRX</a:t>
                      </a:r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トレーニングレッスン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レギュラー会員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価格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備考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95870"/>
                  </a:ext>
                </a:extLst>
              </a:tr>
              <a:tr h="41013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1 </a:t>
                      </a:r>
                      <a:r>
                        <a:rPr lang="ja-JP" altLang="en-US" sz="1600" dirty="0"/>
                        <a:t>レッスン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¥ 4,500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/>
                        <a:t>2</a:t>
                      </a:r>
                      <a:r>
                        <a:rPr lang="ja-JP" altLang="en-US" sz="1600" dirty="0"/>
                        <a:t>人までの準パーソナルレッスン</a:t>
                      </a:r>
                      <a:endParaRPr lang="en-US" sz="1600" dirty="0"/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50259"/>
                  </a:ext>
                </a:extLst>
              </a:tr>
              <a:tr h="5887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r>
                        <a:rPr lang="ja-JP" altLang="en-US" sz="1600" dirty="0"/>
                        <a:t> レッスン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¥ 18</a:t>
                      </a:r>
                      <a:r>
                        <a:rPr lang="en-US" sz="1600" dirty="0"/>
                        <a:t>,000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6798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0201422-81DC-D246-84E0-26DDC9D6E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78055"/>
              </p:ext>
            </p:extLst>
          </p:nvPr>
        </p:nvGraphicFramePr>
        <p:xfrm>
          <a:off x="1231640" y="4516964"/>
          <a:ext cx="9168924" cy="157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344">
                  <a:extLst>
                    <a:ext uri="{9D8B030D-6E8A-4147-A177-3AD203B41FA5}">
                      <a16:colId xmlns:a16="http://schemas.microsoft.com/office/drawing/2014/main" val="2936865474"/>
                    </a:ext>
                  </a:extLst>
                </a:gridCol>
                <a:gridCol w="3049966">
                  <a:extLst>
                    <a:ext uri="{9D8B030D-6E8A-4147-A177-3AD203B41FA5}">
                      <a16:colId xmlns:a16="http://schemas.microsoft.com/office/drawing/2014/main" val="3105598423"/>
                    </a:ext>
                  </a:extLst>
                </a:gridCol>
                <a:gridCol w="3539614">
                  <a:extLst>
                    <a:ext uri="{9D8B030D-6E8A-4147-A177-3AD203B41FA5}">
                      <a16:colId xmlns:a16="http://schemas.microsoft.com/office/drawing/2014/main" val="3390768549"/>
                    </a:ext>
                  </a:extLst>
                </a:gridCol>
              </a:tblGrid>
              <a:tr h="464581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chemeClr val="bg1"/>
                          </a:solidFill>
                        </a:rPr>
                        <a:t>TRX</a:t>
                      </a:r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トレーニングレッスン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ビジター利用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価格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>
                          <a:solidFill>
                            <a:schemeClr val="bg1"/>
                          </a:solidFill>
                        </a:rPr>
                        <a:t>備考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95870"/>
                  </a:ext>
                </a:extLst>
              </a:tr>
              <a:tr h="41013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1 </a:t>
                      </a:r>
                      <a:r>
                        <a:rPr lang="ja-JP" altLang="en-US" sz="1600" dirty="0"/>
                        <a:t>レッスン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¥ 7,500</a:t>
                      </a:r>
                      <a:endParaRPr lang="en-US" sz="200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ctr"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/>
                        <a:t>2</a:t>
                      </a:r>
                      <a:r>
                        <a:rPr lang="ja-JP" altLang="en-US" sz="1600" dirty="0"/>
                        <a:t>人までの準パーソナルレッスン</a:t>
                      </a:r>
                      <a:endParaRPr lang="en-US" sz="1600" dirty="0"/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50259"/>
                  </a:ext>
                </a:extLst>
              </a:tr>
              <a:tr h="5887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r>
                        <a:rPr lang="ja-JP" altLang="en-US" sz="1600" dirty="0"/>
                        <a:t> レッスン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/>
                        <a:t>¥ 28</a:t>
                      </a:r>
                      <a:r>
                        <a:rPr lang="en-US" sz="1600" dirty="0"/>
                        <a:t>,000</a:t>
                      </a:r>
                      <a:endParaRPr lang="en-US" sz="2000" dirty="0"/>
                    </a:p>
                  </a:txBody>
                  <a:tcPr anchor="ctr"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6798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0208175-01FF-A843-98D0-1771441F8331}"/>
              </a:ext>
            </a:extLst>
          </p:cNvPr>
          <p:cNvSpPr txBox="1"/>
          <p:nvPr/>
        </p:nvSpPr>
        <p:spPr>
          <a:xfrm>
            <a:off x="1231640" y="6116089"/>
            <a:ext cx="309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　入会金：　　</a:t>
            </a:r>
            <a:r>
              <a:rPr lang="en-US" altLang="ja-JP" sz="1400" dirty="0"/>
              <a:t>3,000</a:t>
            </a:r>
            <a:r>
              <a:rPr lang="ja-JP" altLang="en-US" sz="1400" dirty="0"/>
              <a:t>円</a:t>
            </a:r>
            <a:endParaRPr lang="en-US" altLang="ja-JP" sz="1400" dirty="0"/>
          </a:p>
          <a:p>
            <a:r>
              <a:rPr lang="ja-JP" altLang="en-US" sz="1400" dirty="0"/>
              <a:t>　　事務手数料：</a:t>
            </a:r>
            <a:r>
              <a:rPr lang="en-US" altLang="ja-JP" sz="1400" dirty="0"/>
              <a:t>2,000</a:t>
            </a:r>
            <a:r>
              <a:rPr lang="ja-JP" altLang="en-US" sz="1400" dirty="0"/>
              <a:t>円</a:t>
            </a:r>
            <a:endParaRPr lang="en-US" sz="140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90F30FB-88CD-6849-87D1-532AC646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827" y="275223"/>
            <a:ext cx="9770745" cy="642212"/>
          </a:xfrm>
        </p:spPr>
        <p:txBody>
          <a:bodyPr>
            <a:normAutofit/>
          </a:bodyPr>
          <a:lstStyle/>
          <a:p>
            <a:pPr algn="ctr"/>
            <a:r>
              <a:rPr lang="en-US" altLang="ja-JP" sz="2800" b="1" dirty="0" err="1">
                <a:latin typeface="+mn-ea"/>
                <a:ea typeface="+mn-ea"/>
              </a:rPr>
              <a:t>HowsportS</a:t>
            </a:r>
            <a:r>
              <a:rPr lang="en-US" altLang="ja-JP" sz="2800" b="1" dirty="0">
                <a:latin typeface="+mn-ea"/>
                <a:ea typeface="+mn-ea"/>
              </a:rPr>
              <a:t> </a:t>
            </a:r>
            <a:r>
              <a:rPr lang="ja-JP" altLang="en-US" sz="2800" b="1" dirty="0">
                <a:latin typeface="+mn-ea"/>
                <a:ea typeface="+mn-ea"/>
              </a:rPr>
              <a:t>新プラン</a:t>
            </a:r>
            <a:endParaRPr 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81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1D70D9-BD88-C54A-A66C-487D360D5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68819"/>
              </p:ext>
            </p:extLst>
          </p:nvPr>
        </p:nvGraphicFramePr>
        <p:xfrm>
          <a:off x="684324" y="348061"/>
          <a:ext cx="9191195" cy="598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37">
                  <a:extLst>
                    <a:ext uri="{9D8B030D-6E8A-4147-A177-3AD203B41FA5}">
                      <a16:colId xmlns:a16="http://schemas.microsoft.com/office/drawing/2014/main" val="3330962897"/>
                    </a:ext>
                  </a:extLst>
                </a:gridCol>
                <a:gridCol w="2666310">
                  <a:extLst>
                    <a:ext uri="{9D8B030D-6E8A-4147-A177-3AD203B41FA5}">
                      <a16:colId xmlns:a16="http://schemas.microsoft.com/office/drawing/2014/main" val="2936865474"/>
                    </a:ext>
                  </a:extLst>
                </a:gridCol>
                <a:gridCol w="2660223">
                  <a:extLst>
                    <a:ext uri="{9D8B030D-6E8A-4147-A177-3AD203B41FA5}">
                      <a16:colId xmlns:a16="http://schemas.microsoft.com/office/drawing/2014/main" val="1886930481"/>
                    </a:ext>
                  </a:extLst>
                </a:gridCol>
                <a:gridCol w="2319325">
                  <a:extLst>
                    <a:ext uri="{9D8B030D-6E8A-4147-A177-3AD203B41FA5}">
                      <a16:colId xmlns:a16="http://schemas.microsoft.com/office/drawing/2014/main" val="3390768549"/>
                    </a:ext>
                  </a:extLst>
                </a:gridCol>
              </a:tblGrid>
              <a:tr h="79062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>
                          <a:solidFill>
                            <a:schemeClr val="bg1"/>
                          </a:solidFill>
                        </a:rPr>
                        <a:t>レギュラー会員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TRX</a:t>
                      </a:r>
                      <a:r>
                        <a:rPr lang="ja-JP" altLang="en-US" sz="1800" dirty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lang="en-US" altLang="ja-JP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800" dirty="0">
                          <a:solidFill>
                            <a:schemeClr val="bg1"/>
                          </a:solidFill>
                        </a:rPr>
                        <a:t>レギュラー会員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bg1"/>
                          </a:solidFill>
                        </a:rPr>
                        <a:t>TRX</a:t>
                      </a:r>
                      <a:r>
                        <a:rPr lang="ja-JP" altLang="en-US" sz="1800" dirty="0">
                          <a:solidFill>
                            <a:schemeClr val="bg1"/>
                          </a:solidFill>
                        </a:rPr>
                        <a:t>レッスン</a:t>
                      </a:r>
                      <a:endParaRPr lang="en-US" altLang="ja-JP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ja-JP" altLang="en-US" sz="1800" dirty="0">
                          <a:solidFill>
                            <a:schemeClr val="bg1"/>
                          </a:solidFill>
                        </a:rPr>
                        <a:t>ビジター利用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95870"/>
                  </a:ext>
                </a:extLst>
              </a:tr>
              <a:tr h="110897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月額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rgbClr val="FF0000"/>
                          </a:solidFill>
                        </a:rPr>
                        <a:t>レギュラー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rgbClr val="FF0000"/>
                          </a:solidFill>
                        </a:rPr>
                        <a:t>レッスン無制限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¥ 10,000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rgbClr val="FF0000"/>
                          </a:solidFill>
                        </a:rPr>
                        <a:t>レギュラー</a:t>
                      </a:r>
                      <a:endParaRPr lang="en-US" altLang="ja-JP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rgbClr val="FF0000"/>
                          </a:solidFill>
                        </a:rPr>
                        <a:t>レッスン無制限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¥ 10,000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450259"/>
                  </a:ext>
                </a:extLst>
              </a:tr>
              <a:tr h="8693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ja-JP" altLang="en-US" sz="1400" dirty="0"/>
                        <a:t>レッスン</a:t>
                      </a:r>
                      <a:endParaRPr lang="en-US" altLang="ja-JP" sz="1400" dirty="0"/>
                    </a:p>
                    <a:p>
                      <a:pPr algn="ctr"/>
                      <a:endParaRPr lang="en-US" altLang="ja-JP" sz="1400" dirty="0"/>
                    </a:p>
                    <a:p>
                      <a:pPr algn="ctr"/>
                      <a:r>
                        <a:rPr lang="en-US" altLang="ja-JP" sz="1400" dirty="0"/>
                        <a:t>(</a:t>
                      </a:r>
                      <a:r>
                        <a:rPr lang="ja-JP" altLang="en-US" sz="1400" dirty="0"/>
                        <a:t>有効期限</a:t>
                      </a:r>
                      <a:r>
                        <a:rPr lang="en-US" altLang="ja-JP" sz="1400" dirty="0"/>
                        <a:t>2</a:t>
                      </a:r>
                      <a:r>
                        <a:rPr lang="ja-JP" altLang="en-US" sz="1400" dirty="0"/>
                        <a:t>ヶ月</a:t>
                      </a:r>
                      <a:r>
                        <a:rPr lang="en-US" altLang="ja-JP" sz="1400" dirty="0"/>
                        <a:t>)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¥ 18,000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¥ 28,000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767986"/>
                  </a:ext>
                </a:extLst>
              </a:tr>
              <a:tr h="8701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ja-JP" altLang="en-US" sz="1400" dirty="0"/>
                        <a:t>レッスン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レギュラーレッスン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¥ 3,000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¥ 4,500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¥ 7,000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411068"/>
                  </a:ext>
                </a:extLst>
              </a:tr>
              <a:tr h="87702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内容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最大</a:t>
                      </a:r>
                      <a:r>
                        <a:rPr lang="en-US" altLang="ja-JP" sz="1400" dirty="0"/>
                        <a:t>4</a:t>
                      </a:r>
                      <a:r>
                        <a:rPr lang="ja-JP" altLang="en-US" sz="1400" dirty="0"/>
                        <a:t>名の少人数レッスン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最大</a:t>
                      </a:r>
                      <a:r>
                        <a:rPr lang="en-US" altLang="ja-JP" sz="1400" dirty="0"/>
                        <a:t>2</a:t>
                      </a:r>
                      <a:r>
                        <a:rPr lang="ja-JP" altLang="en-US" sz="1400" dirty="0"/>
                        <a:t>名の</a:t>
                      </a:r>
                      <a:endParaRPr lang="en-US" altLang="ja-JP" sz="1400" dirty="0"/>
                    </a:p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準パーソナルレッスン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最大</a:t>
                      </a:r>
                      <a:r>
                        <a:rPr lang="en-US" altLang="ja-JP" sz="1400" dirty="0"/>
                        <a:t>2</a:t>
                      </a:r>
                      <a:r>
                        <a:rPr lang="ja-JP" altLang="en-US" sz="1400" dirty="0"/>
                        <a:t>名の</a:t>
                      </a:r>
                      <a:endParaRPr lang="en-US" altLang="ja-JP" sz="1400" dirty="0"/>
                    </a:p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準パーソナルレッスン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007366"/>
                  </a:ext>
                </a:extLst>
              </a:tr>
              <a:tr h="81143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土日ヨガ</a:t>
                      </a:r>
                      <a:endParaRPr lang="en-US" altLang="ja-JP" sz="1400" dirty="0"/>
                    </a:p>
                    <a:p>
                      <a:pPr algn="ctr"/>
                      <a:r>
                        <a:rPr lang="ja-JP" altLang="en-US" sz="1400" dirty="0"/>
                        <a:t>イベント等</a:t>
                      </a:r>
                      <a:endParaRPr lang="en-US" altLang="ja-JP" sz="1400" dirty="0"/>
                    </a:p>
                    <a:p>
                      <a:pPr algn="ctr"/>
                      <a:r>
                        <a:rPr lang="ja-JP" altLang="en-US" sz="1400" dirty="0"/>
                        <a:t>での割引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○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○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531205"/>
                  </a:ext>
                </a:extLst>
              </a:tr>
              <a:tr h="65898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入会金・</a:t>
                      </a:r>
                      <a:endParaRPr lang="en-US" altLang="ja-JP" sz="1400" dirty="0"/>
                    </a:p>
                    <a:p>
                      <a:pPr algn="ctr"/>
                      <a:r>
                        <a:rPr lang="ja-JP" altLang="en-US" sz="1400" dirty="0"/>
                        <a:t>事務手数料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○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○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922772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6FAD999-35DC-844A-93FD-6B28A9448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13" y="6394900"/>
            <a:ext cx="1568377" cy="3042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7A5ED1-C1BD-6F4E-9DA7-5D30E056EC12}"/>
              </a:ext>
            </a:extLst>
          </p:cNvPr>
          <p:cNvSpPr txBox="1"/>
          <p:nvPr/>
        </p:nvSpPr>
        <p:spPr>
          <a:xfrm>
            <a:off x="684324" y="6367475"/>
            <a:ext cx="4058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入会金 </a:t>
            </a:r>
            <a:r>
              <a:rPr lang="en-US" altLang="ja-JP" sz="1400"/>
              <a:t>¥ 3,000</a:t>
            </a:r>
            <a:r>
              <a:rPr lang="ja-JP" altLang="en-US" sz="1400" dirty="0"/>
              <a:t>　事務手数料 </a:t>
            </a:r>
            <a:r>
              <a:rPr lang="en-US" altLang="ja-JP" sz="1400" dirty="0"/>
              <a:t>¥ 2,000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41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1BFE4B-4005-9C4F-BD7C-EEE002FE0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31418"/>
              </p:ext>
            </p:extLst>
          </p:nvPr>
        </p:nvGraphicFramePr>
        <p:xfrm>
          <a:off x="382384" y="219141"/>
          <a:ext cx="10379779" cy="6156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779">
                  <a:extLst>
                    <a:ext uri="{9D8B030D-6E8A-4147-A177-3AD203B41FA5}">
                      <a16:colId xmlns:a16="http://schemas.microsoft.com/office/drawing/2014/main" val="67855731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25392673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544898557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271948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662377227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26800276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69251621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217813369"/>
                    </a:ext>
                  </a:extLst>
                </a:gridCol>
              </a:tblGrid>
              <a:tr h="3472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月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火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水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木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金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土</a:t>
                      </a:r>
                      <a:endParaRPr lang="ja-JP" alt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日</a:t>
                      </a:r>
                      <a:endParaRPr lang="ja-JP" alt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797342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09:00-09:40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定休日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58426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10:00-10:40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57839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11:00-11:40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44610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049906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13:00-13:50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TRX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TRX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53342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14:00-14:50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TRX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TRX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5069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15:00-15:50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TRX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TRX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イベント</a:t>
                      </a:r>
                      <a:b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ヨガ等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イベント</a:t>
                      </a:r>
                      <a:b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ja-JP" alt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ヨガ等</a:t>
                      </a:r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47396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91472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90415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18:00-18:40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66781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19:00-19:40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055" marR="6055" marT="605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34" charset="-128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480359"/>
                  </a:ext>
                </a:extLst>
              </a:tr>
              <a:tr h="484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20:00-20:40</a:t>
                      </a: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969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レギュラー</a:t>
                      </a:r>
                      <a:endParaRPr kumimoji="0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7200" marR="6055" marT="605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7200" marR="6055" marT="605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80776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68C667E-4F65-8B42-99AC-5DFDF7D3E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13" y="6394900"/>
            <a:ext cx="1568377" cy="30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1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2564</TotalTime>
  <Words>200</Words>
  <Application>Microsoft Macintosh PowerPoint</Application>
  <PresentationFormat>Custom</PresentationFormat>
  <Paragraphs>130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Meiryo</vt:lpstr>
      <vt:lpstr>游ゴシック</vt:lpstr>
      <vt:lpstr>Arial</vt:lpstr>
      <vt:lpstr>Calibri</vt:lpstr>
      <vt:lpstr>Calibri Light</vt:lpstr>
      <vt:lpstr>Courier New</vt:lpstr>
      <vt:lpstr>Office Theme</vt:lpstr>
      <vt:lpstr>HowsportS 新プラン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minoruhage@gmail.com</dc:creator>
  <cp:lastModifiedBy>minoruhage@gmail.com</cp:lastModifiedBy>
  <cp:revision>35</cp:revision>
  <cp:lastPrinted>2019-06-23T01:59:00Z</cp:lastPrinted>
  <dcterms:created xsi:type="dcterms:W3CDTF">2019-03-18T03:37:47Z</dcterms:created>
  <dcterms:modified xsi:type="dcterms:W3CDTF">2019-08-22T09:40:27Z</dcterms:modified>
</cp:coreProperties>
</file>